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9" r:id="rId3"/>
    <p:sldId id="257" r:id="rId4"/>
    <p:sldId id="331" r:id="rId5"/>
    <p:sldId id="265" r:id="rId6"/>
    <p:sldId id="327" r:id="rId7"/>
    <p:sldId id="258" r:id="rId8"/>
    <p:sldId id="260" r:id="rId9"/>
    <p:sldId id="325" r:id="rId10"/>
    <p:sldId id="261" r:id="rId11"/>
    <p:sldId id="263" r:id="rId12"/>
    <p:sldId id="326" r:id="rId13"/>
    <p:sldId id="320" r:id="rId14"/>
    <p:sldId id="329" r:id="rId15"/>
    <p:sldId id="322" r:id="rId16"/>
    <p:sldId id="330" r:id="rId17"/>
    <p:sldId id="323" r:id="rId18"/>
    <p:sldId id="324" r:id="rId19"/>
    <p:sldId id="266" r:id="rId20"/>
    <p:sldId id="301" r:id="rId21"/>
    <p:sldId id="292" r:id="rId22"/>
    <p:sldId id="286" r:id="rId23"/>
    <p:sldId id="285" r:id="rId24"/>
    <p:sldId id="288" r:id="rId25"/>
    <p:sldId id="289" r:id="rId26"/>
    <p:sldId id="290" r:id="rId27"/>
    <p:sldId id="291" r:id="rId28"/>
    <p:sldId id="293" r:id="rId29"/>
    <p:sldId id="294" r:id="rId30"/>
    <p:sldId id="295" r:id="rId31"/>
    <p:sldId id="296" r:id="rId32"/>
    <p:sldId id="302" r:id="rId33"/>
    <p:sldId id="298" r:id="rId34"/>
    <p:sldId id="299" r:id="rId35"/>
    <p:sldId id="300" r:id="rId36"/>
    <p:sldId id="303" r:id="rId37"/>
    <p:sldId id="304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5" r:id="rId47"/>
    <p:sldId id="316" r:id="rId48"/>
    <p:sldId id="317" r:id="rId49"/>
    <p:sldId id="318" r:id="rId50"/>
    <p:sldId id="31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3856" autoAdjust="0"/>
  </p:normalViewPr>
  <p:slideViewPr>
    <p:cSldViewPr snapToGrid="0">
      <p:cViewPr varScale="1">
        <p:scale>
          <a:sx n="71" d="100"/>
          <a:sy n="71" d="100"/>
        </p:scale>
        <p:origin x="14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AB894-A1CB-4935-B05A-4167FA82C99D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D5153-2E30-4372-9E51-8D6CC61A48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9924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Standard error of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028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675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Averaged across trials, then across flies</a:t>
            </a:r>
          </a:p>
          <a:p>
            <a:endParaRPr lang="en-AU" dirty="0"/>
          </a:p>
          <a:p>
            <a:r>
              <a:rPr lang="en-AU" dirty="0"/>
              <a:t>Bars are standard error across 13 flies</a:t>
            </a:r>
          </a:p>
          <a:p>
            <a:endParaRPr lang="en-AU" dirty="0"/>
          </a:p>
          <a:p>
            <a:r>
              <a:rPr lang="en-AU" dirty="0"/>
              <a:t>Despite larger relative change between conditions, accuracy is lower for 2ch – suggests change per channel in phi is less consistent across networks within fly?</a:t>
            </a:r>
          </a:p>
          <a:p>
            <a:endParaRPr lang="en-AU" dirty="0"/>
          </a:p>
          <a:p>
            <a:r>
              <a:rPr lang="en-AU" dirty="0" err="1"/>
              <a:t>Errorbars</a:t>
            </a:r>
            <a:r>
              <a:rPr lang="en-AU" dirty="0"/>
              <a:t> in bottom right are 0 – because we are classifying across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202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contribute to phi in small networks are good for larger networks also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316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can be used to discriminate wake/</a:t>
            </a:r>
            <a:r>
              <a:rPr lang="en-AU" dirty="0" err="1"/>
              <a:t>anest</a:t>
            </a:r>
            <a:r>
              <a:rPr lang="en-AU" dirty="0"/>
              <a:t> are also good in larger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6283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NOTE: </a:t>
            </a:r>
            <a:r>
              <a:rPr lang="en-AU" dirty="0" err="1"/>
              <a:t>Color</a:t>
            </a:r>
            <a:r>
              <a:rPr lang="en-AU" dirty="0"/>
              <a:t> axis is non-linear</a:t>
            </a:r>
          </a:p>
          <a:p>
            <a:endParaRPr lang="en-AU" dirty="0"/>
          </a:p>
          <a:p>
            <a:r>
              <a:rPr lang="en-AU" dirty="0"/>
              <a:t>NOTE: (</a:t>
            </a:r>
            <a:r>
              <a:rPr lang="en-AU" dirty="0" err="1"/>
              <a:t>x,y</a:t>
            </a:r>
            <a:r>
              <a:rPr lang="en-AU" dirty="0"/>
              <a:t>) locations (for all of these plots) are jittered randomly because some channel sets share the same (</a:t>
            </a:r>
            <a:r>
              <a:rPr lang="en-AU" dirty="0" err="1"/>
              <a:t>x,y</a:t>
            </a:r>
            <a:r>
              <a:rPr lang="en-AU" dirty="0"/>
              <a:t>) location</a:t>
            </a:r>
          </a:p>
          <a:p>
            <a:r>
              <a:rPr lang="en-AU" dirty="0"/>
              <a:t>Jitter is just under half of the smallest step from one value to the next (+-0.1 [0.25/2] </a:t>
            </a:r>
            <a:r>
              <a:rPr lang="en-AU" dirty="0" err="1"/>
              <a:t>center</a:t>
            </a:r>
            <a:r>
              <a:rPr lang="en-AU" dirty="0"/>
              <a:t> and +-0.4 [1/2] for distance)</a:t>
            </a:r>
          </a:p>
          <a:p>
            <a:endParaRPr lang="en-AU" dirty="0"/>
          </a:p>
          <a:p>
            <a:r>
              <a:rPr lang="en-AU" dirty="0"/>
              <a:t>Averaged across 8 trials and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1402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&lt;&lt; means more than an order of magnitude, i.e. .0001 or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8005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Looks like higher accuracy in the middle? (Where the set </a:t>
            </a:r>
            <a:r>
              <a:rPr lang="en-AU" dirty="0" err="1"/>
              <a:t>center</a:t>
            </a:r>
            <a:r>
              <a:rPr lang="en-AU" dirty="0"/>
              <a:t> is between the periphery and </a:t>
            </a:r>
            <a:r>
              <a:rPr lang="en-AU" dirty="0" err="1"/>
              <a:t>center</a:t>
            </a:r>
            <a:r>
              <a:rPr lang="en-AU" dirty="0"/>
              <a:t>)</a:t>
            </a:r>
          </a:p>
          <a:p>
            <a:r>
              <a:rPr lang="en-AU" dirty="0"/>
              <a:t>Not sure how to investigate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846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Averaged across trials, then across flies</a:t>
            </a:r>
          </a:p>
          <a:p>
            <a:endParaRPr lang="en-AU" dirty="0"/>
          </a:p>
          <a:p>
            <a:r>
              <a:rPr lang="en-AU" dirty="0"/>
              <a:t>Bars are standard error across 13 flies</a:t>
            </a:r>
          </a:p>
          <a:p>
            <a:endParaRPr lang="en-AU" dirty="0"/>
          </a:p>
          <a:p>
            <a:r>
              <a:rPr lang="en-AU" dirty="0"/>
              <a:t>Phi axis is smaller for phi-star than for phi-3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577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contribute to phi in small networks are good for larger networks also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514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can be used to discriminate wake/</a:t>
            </a:r>
            <a:r>
              <a:rPr lang="en-AU" dirty="0" err="1"/>
              <a:t>anest</a:t>
            </a:r>
            <a:r>
              <a:rPr lang="en-AU" dirty="0"/>
              <a:t> are also good in larger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11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NOTE: </a:t>
            </a:r>
            <a:r>
              <a:rPr lang="en-AU" dirty="0" err="1"/>
              <a:t>Color</a:t>
            </a:r>
            <a:r>
              <a:rPr lang="en-AU" dirty="0"/>
              <a:t> axis is non-linear</a:t>
            </a:r>
          </a:p>
          <a:p>
            <a:endParaRPr lang="en-AU" dirty="0"/>
          </a:p>
          <a:p>
            <a:r>
              <a:rPr lang="en-AU" dirty="0"/>
              <a:t>NOTE: (</a:t>
            </a:r>
            <a:r>
              <a:rPr lang="en-AU" dirty="0" err="1"/>
              <a:t>x,y</a:t>
            </a:r>
            <a:r>
              <a:rPr lang="en-AU" dirty="0"/>
              <a:t>) locations (for all of these plots) are jittered randomly because some channel sets share the same (</a:t>
            </a:r>
            <a:r>
              <a:rPr lang="en-AU" dirty="0" err="1"/>
              <a:t>x,y</a:t>
            </a:r>
            <a:r>
              <a:rPr lang="en-AU" dirty="0"/>
              <a:t>) location</a:t>
            </a:r>
          </a:p>
          <a:p>
            <a:r>
              <a:rPr lang="en-AU" dirty="0"/>
              <a:t>Jitter is just under half of the smallest step from one value to the next (+-0.1 [0.25/2] </a:t>
            </a:r>
            <a:r>
              <a:rPr lang="en-AU" dirty="0" err="1"/>
              <a:t>center</a:t>
            </a:r>
            <a:r>
              <a:rPr lang="en-AU" dirty="0"/>
              <a:t> and +-0.4 [1/2] for distance)</a:t>
            </a:r>
          </a:p>
          <a:p>
            <a:endParaRPr lang="en-AU" dirty="0"/>
          </a:p>
          <a:p>
            <a:r>
              <a:rPr lang="en-AU" dirty="0"/>
              <a:t>Averaged across 8 trials and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053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&lt;&lt; means more than an order of magnitude, i.e. .0001 or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268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Looks like higher accuracy in the middle? (Where the set </a:t>
            </a:r>
            <a:r>
              <a:rPr lang="en-AU" dirty="0" err="1"/>
              <a:t>center</a:t>
            </a:r>
            <a:r>
              <a:rPr lang="en-AU" dirty="0"/>
              <a:t> is between the periphery and </a:t>
            </a:r>
            <a:r>
              <a:rPr lang="en-AU" dirty="0" err="1"/>
              <a:t>center</a:t>
            </a:r>
            <a:r>
              <a:rPr lang="en-AU" dirty="0"/>
              <a:t>)</a:t>
            </a:r>
          </a:p>
          <a:p>
            <a:r>
              <a:rPr lang="en-AU" dirty="0"/>
              <a:t>Not sure how to investigate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1736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Averaged across trials, then across flies</a:t>
            </a:r>
          </a:p>
          <a:p>
            <a:endParaRPr lang="en-AU" dirty="0"/>
          </a:p>
          <a:p>
            <a:r>
              <a:rPr lang="en-AU" dirty="0"/>
              <a:t>Bars are standard error across 13 flies</a:t>
            </a:r>
          </a:p>
          <a:p>
            <a:endParaRPr lang="en-AU" dirty="0"/>
          </a:p>
          <a:p>
            <a:r>
              <a:rPr lang="en-AU" dirty="0"/>
              <a:t>Phi axis is smaller for phi-star than for phi-3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/>
              <a:t>Errorbars</a:t>
            </a:r>
            <a:r>
              <a:rPr lang="en-AU" dirty="0"/>
              <a:t> in bottom right are 0 – because we are classifying across 13 flies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275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contribute to phi in small networks are good for larger networks also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455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can be used to discriminate wake/</a:t>
            </a:r>
            <a:r>
              <a:rPr lang="en-AU" dirty="0" err="1"/>
              <a:t>anest</a:t>
            </a:r>
            <a:r>
              <a:rPr lang="en-AU" dirty="0"/>
              <a:t> are also good in larger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16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&lt;&lt; means more than an order of magnitude, i.e. .0001 or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79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r>
              <a:rPr lang="en-AU" dirty="0"/>
              <a:t>Looks like higher accuracy in the middle? (Where the set </a:t>
            </a:r>
            <a:r>
              <a:rPr lang="en-AU" dirty="0" err="1"/>
              <a:t>center</a:t>
            </a:r>
            <a:r>
              <a:rPr lang="en-AU" dirty="0"/>
              <a:t> is between the periphery and </a:t>
            </a:r>
            <a:r>
              <a:rPr lang="en-AU" dirty="0" err="1"/>
              <a:t>center</a:t>
            </a:r>
            <a:r>
              <a:rPr lang="en-AU" dirty="0"/>
              <a:t>)</a:t>
            </a:r>
          </a:p>
          <a:p>
            <a:r>
              <a:rPr lang="en-AU" dirty="0"/>
              <a:t>Not sure how to investigate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578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Per-channel values are obtained by averaging across all channel sets in which the channel is contained</a:t>
            </a:r>
          </a:p>
          <a:p>
            <a:endParaRPr lang="en-AU" dirty="0"/>
          </a:p>
          <a:p>
            <a:r>
              <a:rPr lang="en-AU" dirty="0"/>
              <a:t>Averaged across trials, then across flies</a:t>
            </a:r>
          </a:p>
          <a:p>
            <a:endParaRPr lang="en-AU" dirty="0"/>
          </a:p>
          <a:p>
            <a:r>
              <a:rPr lang="en-AU" dirty="0"/>
              <a:t>Bars are standard error across 13 flies</a:t>
            </a:r>
          </a:p>
          <a:p>
            <a:endParaRPr lang="en-AU" dirty="0"/>
          </a:p>
          <a:p>
            <a:r>
              <a:rPr lang="en-AU" dirty="0"/>
              <a:t>Despite larger relative change between conditions, accuracy is lower for 2ch – suggests change per channel in phi is less consistent across networks within fly?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4210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contribute to phi in small networks are good for larger networks also</a:t>
            </a:r>
          </a:p>
          <a:p>
            <a:endParaRPr lang="en-AU" dirty="0"/>
          </a:p>
          <a:p>
            <a:r>
              <a:rPr lang="en-AU" dirty="0"/>
              <a:t>x-axis: each channel has an average phi value (across all networks it’s involved in, see previous slide) – x value is obtained by averaging the channel averages across channels in the channel set</a:t>
            </a:r>
          </a:p>
          <a:p>
            <a:r>
              <a:rPr lang="en-AU" dirty="0"/>
              <a:t>y-axis: actual phi value for the channel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101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Looks like channels which can be used to discriminate wake/</a:t>
            </a:r>
            <a:r>
              <a:rPr lang="en-AU" dirty="0" err="1"/>
              <a:t>anest</a:t>
            </a:r>
            <a:r>
              <a:rPr lang="en-AU" dirty="0"/>
              <a:t> are also good in larger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81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NOTE: </a:t>
            </a:r>
            <a:r>
              <a:rPr lang="en-AU" dirty="0" err="1"/>
              <a:t>Color</a:t>
            </a:r>
            <a:r>
              <a:rPr lang="en-AU" dirty="0"/>
              <a:t> axis is non-linear</a:t>
            </a:r>
          </a:p>
          <a:p>
            <a:endParaRPr lang="en-AU" dirty="0"/>
          </a:p>
          <a:p>
            <a:r>
              <a:rPr lang="en-AU" dirty="0"/>
              <a:t>NOTE: (</a:t>
            </a:r>
            <a:r>
              <a:rPr lang="en-AU" dirty="0" err="1"/>
              <a:t>x,y</a:t>
            </a:r>
            <a:r>
              <a:rPr lang="en-AU" dirty="0"/>
              <a:t>) locations (for all of these plots) are jittered randomly because some channel sets share the same (</a:t>
            </a:r>
            <a:r>
              <a:rPr lang="en-AU" dirty="0" err="1"/>
              <a:t>x,y</a:t>
            </a:r>
            <a:r>
              <a:rPr lang="en-AU" dirty="0"/>
              <a:t>) location</a:t>
            </a:r>
          </a:p>
          <a:p>
            <a:r>
              <a:rPr lang="en-AU" dirty="0"/>
              <a:t>Jitter is just under half of the smallest step from one value to the next (+-0.1 [0.25/2] </a:t>
            </a:r>
            <a:r>
              <a:rPr lang="en-AU" dirty="0" err="1"/>
              <a:t>center</a:t>
            </a:r>
            <a:r>
              <a:rPr lang="en-AU" dirty="0"/>
              <a:t> and +-0.4 [1/2] for distance)</a:t>
            </a:r>
          </a:p>
          <a:p>
            <a:endParaRPr lang="en-AU" dirty="0"/>
          </a:p>
          <a:p>
            <a:r>
              <a:rPr lang="en-AU" dirty="0"/>
              <a:t>Averaged across 8 trials and 13 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41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scale here is now linear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&lt;&lt; means more than an order of magnitude, i.e. .0001 or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D5153-2E30-4372-9E51-8D6CC61A4884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623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5A31-8873-404B-97C9-7604A9D30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A4FF5-5107-45C7-BB75-C80DDE105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C1D65-5A41-4969-9442-442B9A82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B8E2-A7AC-48F1-B014-4EFD3EB0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B78AE-8940-4515-BEA2-33C9DF8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402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9AB8-1289-4500-92FD-A75C32C9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F53AF-31A7-40D9-9628-ABE6B9F17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D80AC-87D2-4251-B3DC-6E7EF23E0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12046-1B5D-426D-9170-0CF4BEBC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09C0D-A4BE-4CDA-98AE-981BC57B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76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FA3C1-149B-4AD5-B20E-3C4C943FE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F93AA-726F-49EF-AC9C-5353664A5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73E63-7403-4F0F-9D74-17CF3D61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31030-CF60-4773-A443-D75F9B90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4CDB3-5DBF-44D6-A0A6-4B1653BE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152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FB18-BDEC-4AED-B323-F56C30D7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6D8FE-2B12-4503-A956-B64C0BC2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49A7-2462-469A-BD8D-E6122B412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A9232-2FC0-4C2D-9821-D949FFB2A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EE263-FF43-4DA3-B312-A26A40B4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15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CF2C-2126-4A49-8767-EE0ED617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BFF1-764E-4114-A56C-7626E50E6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B1B6A-4F69-435A-894E-4F323537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AC4C1-48B2-4BAC-91C1-580A1AE0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3F212-3CFC-4A3E-B502-1C748530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920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3CCD-B194-4B16-8756-71D40794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4D36-58AD-42DD-963A-9812BAEFC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DACF9-A35A-45D9-9A04-167BCB1AA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7B85-591C-4210-9EAE-EF5BDA84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47669-1959-49C2-BC91-CF929DB9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876AD-F222-4D3F-8A5A-29EAA133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51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E9D8-1E7E-447A-800E-5110665A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99A8F-3FC4-424D-97F5-2BD31F76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C5F58-7872-429E-BB2A-5882E422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E8470-BCE0-4450-8DFB-484287C89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E02CE-B7C0-4D0D-A390-F055D2F8A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BFB7D-92D2-4D2A-8895-FA4FE171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BC6C9-6140-4BE1-B15C-1B9C9C79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83FBB-EDB0-4475-92ED-B344A447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33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AF01-8CCE-47B6-8A0E-0CF2A2DC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F5D2F-AAAA-466D-873B-630A7948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B998A-2E3A-475C-996D-BAEE17AD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27E46-E469-45BF-8C0D-7647BC53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640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9A0E1-2E66-47A2-9190-2DC8D227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9E00E-EBD6-473F-AF0C-A45D9764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0D7B4-789F-478D-8176-6CD2FD7C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721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DD5E-CE2B-452C-86A1-9A74E1BA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6B06B-A5A9-4273-BFEC-FB43CA2FF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00FDB-5C04-4ABF-B03B-05D4164F9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A9F53-1D8D-4A1F-9EB5-568144517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13D1E-02B7-48DA-A619-74571172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E2C8F-FAA2-4C4B-8227-40FF9478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26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3E33-23E6-4161-9E9C-0886C3737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2D0C4-1022-4CD5-9740-C94EA6C7D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5B2ED-7D3F-4238-BFA0-13DE84034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2B01F-0539-4A0E-88A4-CDB427F5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2301C-8B2A-4C4E-B518-8F2A06B7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CEDE8-53F0-4174-A674-00618F1B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15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60FB4-9557-487B-B493-0B76A8B7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9638F-C08E-432A-AE45-BC2DEC400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DEFEE-3FF0-4AD7-B479-7A1F4B3B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ACD84-7EE6-4C9E-8CD3-D53721D320A4}" type="datetimeFigureOut">
              <a:rPr lang="en-AU" smtClean="0"/>
              <a:t>11/05/2018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C948A-720A-4DB5-AAE3-346E7710B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6BB21-F914-4E73-9106-9CB9F2411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354F5-B693-4284-9E13-5F7C637818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846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28D3-A33D-4EE0-A385-1D4C90501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Phi-3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12C3-36EE-4F13-956B-6506FC0C3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Angus Leung</a:t>
            </a:r>
          </a:p>
          <a:p>
            <a:r>
              <a:rPr lang="en-AU"/>
              <a:t>2018-05-11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223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99E8-4508-4EBD-A78E-FAA8E12F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2-ch Coherence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8B5B-3008-4422-81DF-62CD26CB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8565" cy="4351338"/>
          </a:xfrm>
        </p:spPr>
        <p:txBody>
          <a:bodyPr/>
          <a:lstStyle/>
          <a:p>
            <a:r>
              <a:rPr lang="en-AU" dirty="0"/>
              <a:t>Coherence calculation</a:t>
            </a:r>
          </a:p>
          <a:p>
            <a:pPr lvl="1"/>
            <a:r>
              <a:rPr lang="en-AU" dirty="0"/>
              <a:t>5 tapers</a:t>
            </a:r>
          </a:p>
          <a:p>
            <a:pPr lvl="1"/>
            <a:r>
              <a:rPr lang="en-AU" dirty="0"/>
              <a:t>frequency range 0-50Hz</a:t>
            </a:r>
          </a:p>
          <a:p>
            <a:pPr lvl="1"/>
            <a:r>
              <a:rPr lang="en-AU" dirty="0"/>
              <a:t>padding = 1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Average across N=13 flies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791CB-14F9-49F7-8D22-47B677A945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765" y="1337307"/>
            <a:ext cx="6477507" cy="51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62B3-2F86-4E9A-B0D3-01C07F99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Coherence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CDB9-21AF-433A-A820-81F0C8B4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040" cy="4351338"/>
          </a:xfrm>
        </p:spPr>
        <p:txBody>
          <a:bodyPr/>
          <a:lstStyle/>
          <a:p>
            <a:r>
              <a:rPr lang="en-AU" dirty="0"/>
              <a:t>Average across 13 flies</a:t>
            </a:r>
          </a:p>
          <a:p>
            <a:endParaRPr lang="en-AU" dirty="0"/>
          </a:p>
          <a:p>
            <a:r>
              <a:rPr lang="en-AU" dirty="0"/>
              <a:t>Standard error across 13 flies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59869-4AE4-4D46-9D3F-E8377F9A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0939" y="1428888"/>
            <a:ext cx="6385821" cy="5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7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CD05-D223-49AE-94F1-AF87FEE8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Coherence Classification Per Channel and Set Location (0-10Hz)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65B77-93A5-45D2-AA26-752B1E6F1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6311901"/>
            <a:ext cx="10966704" cy="771271"/>
          </a:xfrm>
        </p:spPr>
        <p:txBody>
          <a:bodyPr>
            <a:normAutofit fontScale="92500"/>
          </a:bodyPr>
          <a:lstStyle/>
          <a:p>
            <a:r>
              <a:rPr lang="en-AU" dirty="0"/>
              <a:t>Value per channel = average value across all networks containing that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289BB-9A45-4A79-8B4F-608A213B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7340" y="1690688"/>
            <a:ext cx="4950572" cy="3982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71818-6222-447E-9672-9619F9F859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636" y="1889761"/>
            <a:ext cx="51530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89DE-CD4F-49D9-9BCC-B0FF8BE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and Coherence Across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0B54C-9307-46C8-9AA0-817E51C50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437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02F2-0658-49E0-917A-135F3F99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Across Fly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BA96-F01D-4275-892E-2A4CC5F0C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Power and coherence averaged across trials (8 x 2.25s trials)</a:t>
            </a:r>
          </a:p>
          <a:p>
            <a:pPr lvl="1"/>
            <a:r>
              <a:rPr lang="en-AU" dirty="0"/>
              <a:t>Will recompute for 18s for ‘fairer’ comparison with phi, later on</a:t>
            </a:r>
          </a:p>
          <a:p>
            <a:endParaRPr lang="en-AU" dirty="0"/>
          </a:p>
          <a:p>
            <a:r>
              <a:rPr lang="en-AU" dirty="0"/>
              <a:t>Classification is across 2 conditions x 13 flies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47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62B3-2F86-4E9A-B0D3-01C07F99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95F17-63A4-49CD-A70D-380E82F8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7039" y="1865376"/>
            <a:ext cx="5377073" cy="4251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DF1A4-2651-4ECF-BA5B-EA7B87D90A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317" y="1865376"/>
            <a:ext cx="5417260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8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4ABF-81D1-4F2F-84BB-4F3BAEA5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Classification Per Channel 0-10Hz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8F1C8-A802-4144-A537-155760293C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4234" y="1821709"/>
            <a:ext cx="5403532" cy="4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41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99E8-4508-4EBD-A78E-FAA8E12F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2-ch Coherence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6767E-DBBC-4A95-8CBD-A2F2BB9A0F7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040" y="1635061"/>
            <a:ext cx="5835960" cy="466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F5995-2705-4705-870B-E61546A21B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7004" y="1810512"/>
            <a:ext cx="5094956" cy="40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62B3-2F86-4E9A-B0D3-01C07F99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Coherence Classification Per Channel and Set Location (0-10Hz)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E29BE-67F6-416E-83B3-D0BC5E8D1A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4964" y="1783079"/>
            <a:ext cx="5228836" cy="4280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5FE44-8B67-49C3-A5A0-B98E8049C0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042" y="1783079"/>
            <a:ext cx="5339713" cy="42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02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88A-8AF0-47FD-9DA2-ACC7DB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Within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37DD-0FC6-48E8-8577-BB289DCC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96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876C-34A0-44D4-8C4E-13A15737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E6245-6082-4E73-B56D-5A3D8C601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 = 13 flies</a:t>
            </a:r>
          </a:p>
          <a:p>
            <a:r>
              <a:rPr lang="en-AU" dirty="0"/>
              <a:t>15 channels per fly</a:t>
            </a:r>
          </a:p>
          <a:p>
            <a:r>
              <a:rPr lang="en-AU" dirty="0"/>
              <a:t>1000 Hz sampling rate (</a:t>
            </a:r>
            <a:r>
              <a:rPr lang="en-AU" dirty="0" err="1"/>
              <a:t>downsampled</a:t>
            </a:r>
            <a:r>
              <a:rPr lang="en-AU" dirty="0"/>
              <a:t>)</a:t>
            </a:r>
          </a:p>
          <a:p>
            <a:r>
              <a:rPr lang="en-AU" dirty="0"/>
              <a:t>2 conditions</a:t>
            </a:r>
          </a:p>
          <a:p>
            <a:pPr lvl="1"/>
            <a:r>
              <a:rPr lang="en-AU" dirty="0"/>
              <a:t>8x2.25s trials awake</a:t>
            </a:r>
          </a:p>
          <a:p>
            <a:pPr lvl="1"/>
            <a:r>
              <a:rPr lang="en-AU" dirty="0"/>
              <a:t>8x2.25s trials anaesthetised</a:t>
            </a:r>
          </a:p>
          <a:p>
            <a:r>
              <a:rPr lang="en-AU" dirty="0"/>
              <a:t>Phi: tau=4ms</a:t>
            </a:r>
          </a:p>
        </p:txBody>
      </p:sp>
    </p:spTree>
    <p:extLst>
      <p:ext uri="{BB962C8B-B14F-4D97-AF65-F5344CB8AC3E}">
        <p14:creationId xmlns:p14="http://schemas.microsoft.com/office/powerpoint/2010/main" val="25109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Within Fly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Phi-3 computed using 2 conditions x 8 trials x 2.25s TPMs</a:t>
            </a:r>
          </a:p>
          <a:p>
            <a:endParaRPr lang="en-AU" dirty="0"/>
          </a:p>
          <a:p>
            <a:r>
              <a:rPr lang="en-AU" dirty="0"/>
              <a:t>Classification is across 2 conditions x 8 trials, within fly</a:t>
            </a:r>
          </a:p>
        </p:txBody>
      </p:sp>
    </p:spTree>
    <p:extLst>
      <p:ext uri="{BB962C8B-B14F-4D97-AF65-F5344CB8AC3E}">
        <p14:creationId xmlns:p14="http://schemas.microsoft.com/office/powerpoint/2010/main" val="34211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Mapping set location and globality to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Goal – visualise phi-pattern in 2D space</a:t>
            </a:r>
          </a:p>
          <a:p>
            <a:pPr lvl="1"/>
            <a:r>
              <a:rPr lang="en-AU" dirty="0"/>
              <a:t>But we have 2-, 3-, and 4-D spaces (for 2, 3, and 4 channel set combinations)</a:t>
            </a:r>
          </a:p>
          <a:p>
            <a:endParaRPr lang="en-AU" dirty="0"/>
          </a:p>
          <a:p>
            <a:r>
              <a:rPr lang="en-AU" dirty="0"/>
              <a:t>Reduction to 2 dimensions:</a:t>
            </a:r>
          </a:p>
          <a:p>
            <a:pPr lvl="1"/>
            <a:r>
              <a:rPr lang="en-AU" dirty="0"/>
              <a:t>Location – where is the </a:t>
            </a:r>
            <a:r>
              <a:rPr lang="en-AU" dirty="0" err="1"/>
              <a:t>center</a:t>
            </a:r>
            <a:r>
              <a:rPr lang="en-AU" dirty="0"/>
              <a:t> of the set?</a:t>
            </a:r>
          </a:p>
          <a:p>
            <a:pPr lvl="2"/>
            <a:r>
              <a:rPr lang="en-AU" dirty="0"/>
              <a:t>‘set </a:t>
            </a:r>
            <a:r>
              <a:rPr lang="en-AU" dirty="0" err="1"/>
              <a:t>center</a:t>
            </a:r>
            <a:r>
              <a:rPr lang="en-AU" dirty="0"/>
              <a:t>’</a:t>
            </a:r>
          </a:p>
          <a:p>
            <a:pPr lvl="1"/>
            <a:r>
              <a:rPr lang="en-AU" dirty="0"/>
              <a:t>Globality – how far apart are the channels in the set?</a:t>
            </a:r>
          </a:p>
          <a:p>
            <a:pPr lvl="2"/>
            <a:r>
              <a:rPr lang="en-AU" dirty="0"/>
              <a:t>‘set path distance’</a:t>
            </a:r>
          </a:p>
        </p:txBody>
      </p:sp>
    </p:spTree>
    <p:extLst>
      <p:ext uri="{BB962C8B-B14F-4D97-AF65-F5344CB8AC3E}">
        <p14:creationId xmlns:p14="http://schemas.microsoft.com/office/powerpoint/2010/main" val="48460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using 2.25s TPM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7AF33-3510-411C-B5C7-5A34A10C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1985"/>
          <a:stretch/>
        </p:blipFill>
        <p:spPr>
          <a:xfrm>
            <a:off x="0" y="1546244"/>
            <a:ext cx="5853953" cy="478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3F1E1F-6834-4E83-8323-5F42EBA4F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2573"/>
          <a:stretch/>
        </p:blipFill>
        <p:spPr>
          <a:xfrm>
            <a:off x="6409765" y="1546244"/>
            <a:ext cx="5782235" cy="4782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59CF1-F3AA-4183-B0AB-ABB28B155B0B}"/>
              </a:ext>
            </a:extLst>
          </p:cNvPr>
          <p:cNvSpPr txBox="1"/>
          <p:nvPr/>
        </p:nvSpPr>
        <p:spPr>
          <a:xfrm>
            <a:off x="2106707" y="135621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A4DE0-56E1-4472-BDB6-3FF8F3AA6146}"/>
              </a:ext>
            </a:extLst>
          </p:cNvPr>
          <p:cNvSpPr txBox="1"/>
          <p:nvPr/>
        </p:nvSpPr>
        <p:spPr>
          <a:xfrm>
            <a:off x="8713692" y="1341070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3920E-1086-49F1-A499-C3A30E0231CB}"/>
              </a:ext>
            </a:extLst>
          </p:cNvPr>
          <p:cNvSpPr txBox="1"/>
          <p:nvPr/>
        </p:nvSpPr>
        <p:spPr>
          <a:xfrm>
            <a:off x="8346928" y="6434728"/>
            <a:ext cx="3845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Note: (x, y) are jittered by +-~.4 of minimum change in axis; this is due to multiple sets having the same position</a:t>
            </a:r>
          </a:p>
        </p:txBody>
      </p:sp>
    </p:spTree>
    <p:extLst>
      <p:ext uri="{BB962C8B-B14F-4D97-AF65-F5344CB8AC3E}">
        <p14:creationId xmlns:p14="http://schemas.microsoft.com/office/powerpoint/2010/main" val="1389589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using 2.25s TPM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93BC-24F6-49B6-B2F8-B4900414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9926"/>
          <a:stretch/>
        </p:blipFill>
        <p:spPr>
          <a:xfrm>
            <a:off x="0" y="2201676"/>
            <a:ext cx="4032544" cy="338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87DD0-0550-42B8-803E-21F1C2BBD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4706" r="35220"/>
          <a:stretch/>
        </p:blipFill>
        <p:spPr>
          <a:xfrm>
            <a:off x="4059437" y="2209069"/>
            <a:ext cx="4032544" cy="3389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F85D4-8F59-4ADC-8FCC-A4A5E6A81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9926"/>
          <a:stretch/>
        </p:blipFill>
        <p:spPr>
          <a:xfrm>
            <a:off x="8159456" y="2182904"/>
            <a:ext cx="4032544" cy="3389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-.07, p = .5</a:t>
            </a:r>
          </a:p>
          <a:p>
            <a:r>
              <a:rPr lang="en-AU" dirty="0" err="1"/>
              <a:t>Center</a:t>
            </a:r>
            <a:r>
              <a:rPr lang="en-AU" dirty="0"/>
              <a:t>: r = -.55, </a:t>
            </a:r>
            <a:r>
              <a:rPr lang="en-AU" b="1" dirty="0"/>
              <a:t>p &lt;&lt; 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.00, p = .98</a:t>
            </a:r>
          </a:p>
          <a:p>
            <a:r>
              <a:rPr lang="en-AU" dirty="0" err="1"/>
              <a:t>Center</a:t>
            </a:r>
            <a:r>
              <a:rPr lang="en-AU" dirty="0"/>
              <a:t>: r = -.57, </a:t>
            </a:r>
            <a:r>
              <a:rPr lang="en-AU" b="1" dirty="0"/>
              <a:t>p &lt;&lt; .001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.16,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-.51,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427487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7720FE-83A2-414B-80F1-AA537E31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9853"/>
          <a:stretch/>
        </p:blipFill>
        <p:spPr>
          <a:xfrm>
            <a:off x="-50881" y="2416829"/>
            <a:ext cx="4071514" cy="3193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B5118-AB79-4844-85DE-C28EFC351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5037" r="34816"/>
          <a:stretch/>
        </p:blipFill>
        <p:spPr>
          <a:xfrm>
            <a:off x="4100019" y="2414745"/>
            <a:ext cx="4071514" cy="3193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676394-A91E-4E96-8ECF-E4DFF1DA0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9853"/>
          <a:stretch/>
        </p:blipFill>
        <p:spPr>
          <a:xfrm>
            <a:off x="8139971" y="2370652"/>
            <a:ext cx="4071514" cy="3193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using 2.25s TPM Phi-3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3491752" y="1734781"/>
            <a:ext cx="601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Leave-one-out classification across 8+8 (</a:t>
            </a:r>
            <a:r>
              <a:rPr lang="en-AU" dirty="0" err="1"/>
              <a:t>awake+anest</a:t>
            </a:r>
            <a:r>
              <a:rPr lang="en-AU" dirty="0"/>
              <a:t>) trials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993F-B49E-4FB8-9DDE-E439D91FD839}"/>
              </a:ext>
            </a:extLst>
          </p:cNvPr>
          <p:cNvSpPr txBox="1"/>
          <p:nvPr/>
        </p:nvSpPr>
        <p:spPr>
          <a:xfrm>
            <a:off x="484094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-.09, p = .36</a:t>
            </a:r>
          </a:p>
          <a:p>
            <a:r>
              <a:rPr lang="en-AU" dirty="0" err="1"/>
              <a:t>Center</a:t>
            </a:r>
            <a:r>
              <a:rPr lang="en-AU" dirty="0"/>
              <a:t>: r = -.17, p = .08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C359F-92A5-4C01-A0FC-DBF1B1B9E2A2}"/>
              </a:ext>
            </a:extLst>
          </p:cNvPr>
          <p:cNvSpPr txBox="1"/>
          <p:nvPr/>
        </p:nvSpPr>
        <p:spPr>
          <a:xfrm>
            <a:off x="450185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-.32,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-.14, </a:t>
            </a:r>
            <a:r>
              <a:rPr lang="en-AU" b="1" dirty="0"/>
              <a:t>p = .002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6AE9B-7E3F-4288-AD64-8CC025EAD028}"/>
              </a:ext>
            </a:extLst>
          </p:cNvPr>
          <p:cNvSpPr txBox="1"/>
          <p:nvPr/>
        </p:nvSpPr>
        <p:spPr>
          <a:xfrm>
            <a:off x="877644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-.23,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-.20,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155928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A3DA-29C4-45D8-9363-2E64B54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and classification per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CC524-0FD6-4246-909D-7A3436536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7941"/>
          <a:stretch/>
        </p:blipFill>
        <p:spPr>
          <a:xfrm>
            <a:off x="98610" y="1788087"/>
            <a:ext cx="3908612" cy="310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A88FC-926F-4C64-883A-72A17E761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4558" r="33382"/>
          <a:stretch/>
        </p:blipFill>
        <p:spPr>
          <a:xfrm>
            <a:off x="4141694" y="1788087"/>
            <a:ext cx="3908612" cy="3101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78C96-4A6D-48D8-A76F-39C5AE56D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8750"/>
          <a:stretch/>
        </p:blipFill>
        <p:spPr>
          <a:xfrm>
            <a:off x="8184778" y="3222439"/>
            <a:ext cx="3810000" cy="31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0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4C4A-5C4B-4249-9912-401610CF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vs average of 2-ch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76345-D197-42D0-9FBD-4DBA36D35A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56711"/>
            <a:ext cx="12192000" cy="4005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0BDE4-6637-4372-8074-F80FAF730B81}"/>
              </a:ext>
            </a:extLst>
          </p:cNvPr>
          <p:cNvSpPr txBox="1"/>
          <p:nvPr/>
        </p:nvSpPr>
        <p:spPr>
          <a:xfrm>
            <a:off x="753035" y="597049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.80,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.88, </a:t>
            </a:r>
            <a:r>
              <a:rPr lang="en-AU" b="1" dirty="0"/>
              <a:t>p &lt;&lt; 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4245F-44F9-42E5-99FD-2AC3E4029977}"/>
              </a:ext>
            </a:extLst>
          </p:cNvPr>
          <p:cNvSpPr txBox="1"/>
          <p:nvPr/>
        </p:nvSpPr>
        <p:spPr>
          <a:xfrm>
            <a:off x="7216587" y="5970493"/>
            <a:ext cx="32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.81,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.90,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2766848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A2E6-A597-436A-BE5F-A6A9F825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classification vs 2-ch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65763-0786-4267-A36A-BD9828159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2296"/>
          <a:stretch/>
        </p:blipFill>
        <p:spPr>
          <a:xfrm>
            <a:off x="528917" y="1690688"/>
            <a:ext cx="4424082" cy="414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BEE4D-D3D8-4330-BA97-3A15A1BBF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2296"/>
          <a:stretch/>
        </p:blipFill>
        <p:spPr>
          <a:xfrm>
            <a:off x="6606988" y="1690688"/>
            <a:ext cx="4424082" cy="4142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F51D75-6579-4101-A02F-E1AA63B6110C}"/>
              </a:ext>
            </a:extLst>
          </p:cNvPr>
          <p:cNvSpPr txBox="1"/>
          <p:nvPr/>
        </p:nvSpPr>
        <p:spPr>
          <a:xfrm>
            <a:off x="753035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.50, </a:t>
            </a:r>
            <a:r>
              <a:rPr lang="en-AU" b="1" dirty="0"/>
              <a:t>p &lt;&lt; 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F17D-0CF9-4F87-9FC3-B5F563BE5ED2}"/>
              </a:ext>
            </a:extLst>
          </p:cNvPr>
          <p:cNvSpPr txBox="1"/>
          <p:nvPr/>
        </p:nvSpPr>
        <p:spPr>
          <a:xfrm>
            <a:off x="7216587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.42,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6291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88A-8AF0-47FD-9DA2-ACC7DB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Across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37DD-0FC6-48E8-8577-BB289DCC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4281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Across Fly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Phi-3 computed using 2 conditions x 18s TPMs</a:t>
            </a:r>
          </a:p>
          <a:p>
            <a:endParaRPr lang="en-AU" dirty="0"/>
          </a:p>
          <a:p>
            <a:r>
              <a:rPr lang="en-AU" dirty="0"/>
              <a:t>Classification is across 2 conditions x 13 flies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232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6B16-B1DD-45FA-BD51-E94746A8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E322-DEA9-4B29-BD59-E8AE45259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Leave-one-out (LOL) classification of conditions within fly across 2 conditions x 8 trials using</a:t>
            </a:r>
          </a:p>
          <a:p>
            <a:pPr lvl="1"/>
            <a:r>
              <a:rPr lang="en-AU" dirty="0"/>
              <a:t>1-channel power</a:t>
            </a:r>
          </a:p>
          <a:p>
            <a:pPr lvl="1"/>
            <a:r>
              <a:rPr lang="en-AU" dirty="0"/>
              <a:t>2-channel coherence</a:t>
            </a:r>
          </a:p>
          <a:p>
            <a:pPr lvl="1"/>
            <a:r>
              <a:rPr lang="en-AU" dirty="0"/>
              <a:t>2-, 3-, 4-channel phi-3 and phi-star (2.25s TPM and covariance)</a:t>
            </a:r>
          </a:p>
          <a:p>
            <a:r>
              <a:rPr lang="en-AU" dirty="0"/>
              <a:t>LOL classification of conditions across 2 conditions x 13 flies using</a:t>
            </a:r>
          </a:p>
          <a:p>
            <a:pPr lvl="1"/>
            <a:r>
              <a:rPr lang="en-AU" dirty="0"/>
              <a:t>trial-averaged power</a:t>
            </a:r>
          </a:p>
          <a:p>
            <a:pPr lvl="1"/>
            <a:r>
              <a:rPr lang="en-AU" dirty="0"/>
              <a:t>trial-averaged coherence</a:t>
            </a:r>
          </a:p>
          <a:p>
            <a:pPr lvl="1"/>
            <a:r>
              <a:rPr lang="en-AU" dirty="0"/>
              <a:t>trial-averaged 2-, 3-, 4-channel phi-3 and phi-star (18s TPM and covariance)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8785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121EE-9280-4997-96DE-FA6AA63A2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1397"/>
          <a:stretch/>
        </p:blipFill>
        <p:spPr>
          <a:xfrm>
            <a:off x="-71719" y="1514448"/>
            <a:ext cx="5925672" cy="4778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54290-28E8-4DAA-B006-9680004F0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2573"/>
          <a:stretch/>
        </p:blipFill>
        <p:spPr>
          <a:xfrm>
            <a:off x="6338045" y="1514448"/>
            <a:ext cx="5782235" cy="4778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using 18s TPM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59CF1-F3AA-4183-B0AB-ABB28B155B0B}"/>
              </a:ext>
            </a:extLst>
          </p:cNvPr>
          <p:cNvSpPr txBox="1"/>
          <p:nvPr/>
        </p:nvSpPr>
        <p:spPr>
          <a:xfrm>
            <a:off x="2106707" y="135621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A4DE0-56E1-4472-BDB6-3FF8F3AA6146}"/>
              </a:ext>
            </a:extLst>
          </p:cNvPr>
          <p:cNvSpPr txBox="1"/>
          <p:nvPr/>
        </p:nvSpPr>
        <p:spPr>
          <a:xfrm>
            <a:off x="8713692" y="1341070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3920E-1086-49F1-A499-C3A30E0231CB}"/>
              </a:ext>
            </a:extLst>
          </p:cNvPr>
          <p:cNvSpPr txBox="1"/>
          <p:nvPr/>
        </p:nvSpPr>
        <p:spPr>
          <a:xfrm>
            <a:off x="8346928" y="6434728"/>
            <a:ext cx="3845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Note: (x, y) are jittered by +-~.4 of minimum change in axis; this is due to multiple sets having the same position</a:t>
            </a:r>
          </a:p>
        </p:txBody>
      </p:sp>
    </p:spTree>
    <p:extLst>
      <p:ext uri="{BB962C8B-B14F-4D97-AF65-F5344CB8AC3E}">
        <p14:creationId xmlns:p14="http://schemas.microsoft.com/office/powerpoint/2010/main" val="2115655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C4A13-CADE-4D5A-9032-68DEB35F7E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66068"/>
            <a:ext cx="12192000" cy="295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using 18s TPM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-.01, p = .90</a:t>
            </a:r>
          </a:p>
          <a:p>
            <a:r>
              <a:rPr lang="en-AU" dirty="0" err="1"/>
              <a:t>Center</a:t>
            </a:r>
            <a:r>
              <a:rPr lang="en-AU" dirty="0"/>
              <a:t>: r = -.41, </a:t>
            </a:r>
            <a:r>
              <a:rPr lang="en-AU" b="1" dirty="0"/>
              <a:t>p &lt;&lt; 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.05, p = .26</a:t>
            </a:r>
          </a:p>
          <a:p>
            <a:r>
              <a:rPr lang="en-AU" dirty="0" err="1"/>
              <a:t>Center</a:t>
            </a:r>
            <a:r>
              <a:rPr lang="en-AU" dirty="0"/>
              <a:t>: r = -.43, </a:t>
            </a:r>
            <a:r>
              <a:rPr lang="en-AU" b="1" dirty="0"/>
              <a:t>p &lt;&lt; .001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.07, p = .01</a:t>
            </a:r>
          </a:p>
          <a:p>
            <a:r>
              <a:rPr lang="en-AU" dirty="0" err="1"/>
              <a:t>Center</a:t>
            </a:r>
            <a:r>
              <a:rPr lang="en-AU" dirty="0"/>
              <a:t>: r = -.39,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1133578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722C0-CD7C-4BF8-9DCA-B85F2D63FC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66068"/>
            <a:ext cx="12192000" cy="2981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values using 18s TPM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-.01, p = .94</a:t>
            </a:r>
          </a:p>
          <a:p>
            <a:r>
              <a:rPr lang="en-AU" dirty="0" err="1"/>
              <a:t>Center</a:t>
            </a:r>
            <a:r>
              <a:rPr lang="en-AU" dirty="0"/>
              <a:t>: r = -.14, p = .15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-.10, </a:t>
            </a:r>
            <a:r>
              <a:rPr lang="en-AU" b="1" dirty="0"/>
              <a:t>p = .03</a:t>
            </a:r>
          </a:p>
          <a:p>
            <a:r>
              <a:rPr lang="en-AU" dirty="0" err="1"/>
              <a:t>Center</a:t>
            </a:r>
            <a:r>
              <a:rPr lang="en-AU" dirty="0"/>
              <a:t>: r = -.13, </a:t>
            </a:r>
            <a:r>
              <a:rPr lang="en-AU" b="1" dirty="0"/>
              <a:t>p = .005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.18,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-.21,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3193660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BD11C-A80A-4162-A54C-8BB85D31B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8530"/>
          <a:stretch/>
        </p:blipFill>
        <p:spPr>
          <a:xfrm>
            <a:off x="62753" y="1788087"/>
            <a:ext cx="3836894" cy="3085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0E5F36-D6D6-4D30-BFD4-55EA69B63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4461" r="34289"/>
          <a:stretch/>
        </p:blipFill>
        <p:spPr>
          <a:xfrm>
            <a:off x="4165600" y="1788086"/>
            <a:ext cx="3810001" cy="3085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EA7A3-9700-4137-BECA-51C5B5A66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8750"/>
          <a:stretch/>
        </p:blipFill>
        <p:spPr>
          <a:xfrm>
            <a:off x="8148918" y="3222439"/>
            <a:ext cx="3810001" cy="3085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7A3DA-29C4-45D8-9363-2E64B54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values and classification per channel</a:t>
            </a:r>
          </a:p>
        </p:txBody>
      </p:sp>
    </p:spTree>
    <p:extLst>
      <p:ext uri="{BB962C8B-B14F-4D97-AF65-F5344CB8AC3E}">
        <p14:creationId xmlns:p14="http://schemas.microsoft.com/office/powerpoint/2010/main" val="688600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E3266-7007-4E75-AF07-28C3162EB2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2926"/>
            <a:ext cx="12192000" cy="4148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A4C4A-5C4B-4249-9912-401610CF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vs average of 2-ch 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0BDE4-6637-4372-8074-F80FAF730B81}"/>
              </a:ext>
            </a:extLst>
          </p:cNvPr>
          <p:cNvSpPr txBox="1"/>
          <p:nvPr/>
        </p:nvSpPr>
        <p:spPr>
          <a:xfrm>
            <a:off x="753035" y="597049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.68,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.83, </a:t>
            </a:r>
            <a:r>
              <a:rPr lang="en-AU" b="1" dirty="0"/>
              <a:t>p &lt;&lt; 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4245F-44F9-42E5-99FD-2AC3E4029977}"/>
              </a:ext>
            </a:extLst>
          </p:cNvPr>
          <p:cNvSpPr txBox="1"/>
          <p:nvPr/>
        </p:nvSpPr>
        <p:spPr>
          <a:xfrm>
            <a:off x="7216587" y="5970493"/>
            <a:ext cx="32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.79,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.88,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486434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3FCF2-2EDA-4EF0-A6F0-7228A36BD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2649"/>
          <a:stretch/>
        </p:blipFill>
        <p:spPr>
          <a:xfrm>
            <a:off x="528917" y="1275054"/>
            <a:ext cx="4424082" cy="4689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83B42-B79A-4C68-84D6-87CC8F0AC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1893"/>
          <a:stretch/>
        </p:blipFill>
        <p:spPr>
          <a:xfrm>
            <a:off x="6536266" y="1275053"/>
            <a:ext cx="4494803" cy="468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A2E6-A597-436A-BE5F-A6A9F825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Phi-3 classification vs 2-ch 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51D75-6579-4101-A02F-E1AA63B6110C}"/>
              </a:ext>
            </a:extLst>
          </p:cNvPr>
          <p:cNvSpPr txBox="1"/>
          <p:nvPr/>
        </p:nvSpPr>
        <p:spPr>
          <a:xfrm>
            <a:off x="753035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.57, </a:t>
            </a:r>
            <a:r>
              <a:rPr lang="en-AU" b="1" dirty="0"/>
              <a:t>p &lt;&lt; 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F17D-0CF9-4F87-9FC3-B5F563BE5ED2}"/>
              </a:ext>
            </a:extLst>
          </p:cNvPr>
          <p:cNvSpPr txBox="1"/>
          <p:nvPr/>
        </p:nvSpPr>
        <p:spPr>
          <a:xfrm>
            <a:off x="7216587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.51,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2145332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88A-8AF0-47FD-9DA2-ACC7DB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Within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37DD-0FC6-48E8-8577-BB289DCC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1852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Within Fly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Phi-star computed using 2 conditions x 8 trials x 2.25s covariances</a:t>
            </a:r>
          </a:p>
          <a:p>
            <a:endParaRPr lang="en-AU" dirty="0"/>
          </a:p>
          <a:p>
            <a:r>
              <a:rPr lang="en-AU" dirty="0"/>
              <a:t>Classification is across 2 conditions x 8 trials, within fly</a:t>
            </a:r>
          </a:p>
        </p:txBody>
      </p:sp>
    </p:spTree>
    <p:extLst>
      <p:ext uri="{BB962C8B-B14F-4D97-AF65-F5344CB8AC3E}">
        <p14:creationId xmlns:p14="http://schemas.microsoft.com/office/powerpoint/2010/main" val="4142317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CF850-2B30-4744-8253-D95DAC18C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2500"/>
          <a:stretch/>
        </p:blipFill>
        <p:spPr>
          <a:xfrm>
            <a:off x="0" y="1593830"/>
            <a:ext cx="5791200" cy="4788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using 2.25s TPM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59CF1-F3AA-4183-B0AB-ABB28B155B0B}"/>
              </a:ext>
            </a:extLst>
          </p:cNvPr>
          <p:cNvSpPr txBox="1"/>
          <p:nvPr/>
        </p:nvSpPr>
        <p:spPr>
          <a:xfrm>
            <a:off x="2106707" y="135621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A4DE0-56E1-4472-BDB6-3FF8F3AA6146}"/>
              </a:ext>
            </a:extLst>
          </p:cNvPr>
          <p:cNvSpPr txBox="1"/>
          <p:nvPr/>
        </p:nvSpPr>
        <p:spPr>
          <a:xfrm>
            <a:off x="8713692" y="1341070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3920E-1086-49F1-A499-C3A30E0231CB}"/>
              </a:ext>
            </a:extLst>
          </p:cNvPr>
          <p:cNvSpPr txBox="1"/>
          <p:nvPr/>
        </p:nvSpPr>
        <p:spPr>
          <a:xfrm>
            <a:off x="8346928" y="6434728"/>
            <a:ext cx="3845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Note: (x, y) are jittered by +-~.4 of minimum change in axis; this is due to multiple sets having the same 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F0828-E9F7-49DE-A866-396C8FDED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2500"/>
          <a:stretch/>
        </p:blipFill>
        <p:spPr>
          <a:xfrm>
            <a:off x="6400800" y="1646653"/>
            <a:ext cx="5791200" cy="47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34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using 2.25s TPM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.04, p = .65</a:t>
            </a:r>
          </a:p>
          <a:p>
            <a:r>
              <a:rPr lang="en-AU" dirty="0" err="1"/>
              <a:t>Center</a:t>
            </a:r>
            <a:r>
              <a:rPr lang="en-AU" dirty="0"/>
              <a:t>: r = -.12, p = 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.10, </a:t>
            </a:r>
            <a:r>
              <a:rPr lang="en-AU" b="1" dirty="0"/>
              <a:t>p = .03</a:t>
            </a:r>
          </a:p>
          <a:p>
            <a:r>
              <a:rPr lang="en-AU" dirty="0" err="1"/>
              <a:t>Center</a:t>
            </a:r>
            <a:r>
              <a:rPr lang="en-AU" dirty="0"/>
              <a:t>: r = .05, p = .31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.06, </a:t>
            </a:r>
            <a:r>
              <a:rPr lang="en-AU" b="1" dirty="0"/>
              <a:t>p = .02</a:t>
            </a:r>
          </a:p>
          <a:p>
            <a:r>
              <a:rPr lang="en-AU" dirty="0" err="1"/>
              <a:t>Center</a:t>
            </a:r>
            <a:r>
              <a:rPr lang="en-AU" dirty="0"/>
              <a:t>: r = .08, </a:t>
            </a:r>
            <a:r>
              <a:rPr lang="en-AU" b="1" dirty="0"/>
              <a:t>p = .004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4083A-9861-4DFC-B362-448795526A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291" y="2209069"/>
            <a:ext cx="12192000" cy="300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409B-B0A6-4A2E-9CBC-BE0A2AD6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Slides structure from here onwards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907B-D353-4886-BAE2-AF7EDD2E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Power and coherence WITHIN flies</a:t>
            </a:r>
          </a:p>
          <a:p>
            <a:r>
              <a:rPr lang="en-AU" dirty="0"/>
              <a:t>Power and coherence ACROSS flies</a:t>
            </a:r>
          </a:p>
          <a:p>
            <a:r>
              <a:rPr lang="en-AU" dirty="0"/>
              <a:t>Phi-3 WITHIN flies</a:t>
            </a:r>
          </a:p>
          <a:p>
            <a:r>
              <a:rPr lang="en-AU" dirty="0"/>
              <a:t>Phi-3 ACROSS flies</a:t>
            </a:r>
          </a:p>
          <a:p>
            <a:r>
              <a:rPr lang="en-AU" dirty="0"/>
              <a:t>Phi-star WITHIN flies</a:t>
            </a:r>
          </a:p>
          <a:p>
            <a:r>
              <a:rPr lang="en-AU" dirty="0"/>
              <a:t>Phi-star ACROSS flies</a:t>
            </a:r>
          </a:p>
        </p:txBody>
      </p:sp>
    </p:spTree>
    <p:extLst>
      <p:ext uri="{BB962C8B-B14F-4D97-AF65-F5344CB8AC3E}">
        <p14:creationId xmlns:p14="http://schemas.microsoft.com/office/powerpoint/2010/main" val="2007335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using 2.25s TPM Phi-star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3491752" y="1734781"/>
            <a:ext cx="601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Leave-one-out classification across 8+8 (</a:t>
            </a:r>
            <a:r>
              <a:rPr lang="en-AU" dirty="0" err="1"/>
              <a:t>awake+anest</a:t>
            </a:r>
            <a:r>
              <a:rPr lang="en-AU" dirty="0"/>
              <a:t>) trials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993F-B49E-4FB8-9DDE-E439D91FD839}"/>
              </a:ext>
            </a:extLst>
          </p:cNvPr>
          <p:cNvSpPr txBox="1"/>
          <p:nvPr/>
        </p:nvSpPr>
        <p:spPr>
          <a:xfrm>
            <a:off x="484094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-.41,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.12, p = .21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C359F-92A5-4C01-A0FC-DBF1B1B9E2A2}"/>
              </a:ext>
            </a:extLst>
          </p:cNvPr>
          <p:cNvSpPr txBox="1"/>
          <p:nvPr/>
        </p:nvSpPr>
        <p:spPr>
          <a:xfrm>
            <a:off x="450185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-.22,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.06, p = .23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6AE9B-7E3F-4288-AD64-8CC025EAD028}"/>
              </a:ext>
            </a:extLst>
          </p:cNvPr>
          <p:cNvSpPr txBox="1"/>
          <p:nvPr/>
        </p:nvSpPr>
        <p:spPr>
          <a:xfrm>
            <a:off x="877644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-.14,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.04, p = .10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8DB84-1ED2-42CD-8573-A100E96E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1099" y="2232366"/>
            <a:ext cx="12192000" cy="2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49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B3F58-50D4-4FF5-A309-9FE3F80042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7941"/>
          <a:stretch/>
        </p:blipFill>
        <p:spPr>
          <a:xfrm>
            <a:off x="248022" y="1788087"/>
            <a:ext cx="3908612" cy="3071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970A8-10E7-4B34-8A3E-6AA596AB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3333" r="34608"/>
          <a:stretch/>
        </p:blipFill>
        <p:spPr>
          <a:xfrm>
            <a:off x="4126756" y="1758400"/>
            <a:ext cx="3908612" cy="3071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621756-D910-482D-B3E5-ED3E1E988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8750"/>
          <a:stretch/>
        </p:blipFill>
        <p:spPr>
          <a:xfrm>
            <a:off x="8233089" y="3294204"/>
            <a:ext cx="3810000" cy="3071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7A3DA-29C4-45D8-9363-2E64B54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and classification per channel</a:t>
            </a:r>
          </a:p>
        </p:txBody>
      </p:sp>
    </p:spTree>
    <p:extLst>
      <p:ext uri="{BB962C8B-B14F-4D97-AF65-F5344CB8AC3E}">
        <p14:creationId xmlns:p14="http://schemas.microsoft.com/office/powerpoint/2010/main" val="1459175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3C128-38E1-4AC5-9B22-A7D96260D9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99283"/>
            <a:ext cx="12192000" cy="3979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A4C4A-5C4B-4249-9912-401610CF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vs average of 2-ch 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0BDE4-6637-4372-8074-F80FAF730B81}"/>
              </a:ext>
            </a:extLst>
          </p:cNvPr>
          <p:cNvSpPr txBox="1"/>
          <p:nvPr/>
        </p:nvSpPr>
        <p:spPr>
          <a:xfrm>
            <a:off x="753035" y="597049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.26,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.26, </a:t>
            </a:r>
            <a:r>
              <a:rPr lang="en-AU" b="1" dirty="0"/>
              <a:t>p &lt;&lt; 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4245F-44F9-42E5-99FD-2AC3E4029977}"/>
              </a:ext>
            </a:extLst>
          </p:cNvPr>
          <p:cNvSpPr txBox="1"/>
          <p:nvPr/>
        </p:nvSpPr>
        <p:spPr>
          <a:xfrm>
            <a:off x="7216587" y="5970493"/>
            <a:ext cx="32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.29,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.28,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274690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DFA4D-4BBB-40B3-8C5E-466F92FA75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8375" y="1433128"/>
            <a:ext cx="10001250" cy="4400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A2E6-A597-436A-BE5F-A6A9F825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classification vs 2-ch 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51D75-6579-4101-A02F-E1AA63B6110C}"/>
              </a:ext>
            </a:extLst>
          </p:cNvPr>
          <p:cNvSpPr txBox="1"/>
          <p:nvPr/>
        </p:nvSpPr>
        <p:spPr>
          <a:xfrm>
            <a:off x="753035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.36, </a:t>
            </a:r>
            <a:r>
              <a:rPr lang="en-AU" b="1" dirty="0"/>
              <a:t>p &lt;&lt; 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F17D-0CF9-4F87-9FC3-B5F563BE5ED2}"/>
              </a:ext>
            </a:extLst>
          </p:cNvPr>
          <p:cNvSpPr txBox="1"/>
          <p:nvPr/>
        </p:nvSpPr>
        <p:spPr>
          <a:xfrm>
            <a:off x="7216587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.31,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3336703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88A-8AF0-47FD-9DA2-ACC7DB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Across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37DD-0FC6-48E8-8577-BB289DCC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996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860-6E7E-4420-9706-162BF0E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Across Fly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DB0-435F-4200-9615-EEB3F133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Phi-star computed using 2 conditions x 18s covariances</a:t>
            </a:r>
          </a:p>
          <a:p>
            <a:endParaRPr lang="en-AU" dirty="0"/>
          </a:p>
          <a:p>
            <a:r>
              <a:rPr lang="en-AU" dirty="0"/>
              <a:t>Classification is across 2 conditions x 13 flies</a:t>
            </a:r>
          </a:p>
        </p:txBody>
      </p:sp>
    </p:spTree>
    <p:extLst>
      <p:ext uri="{BB962C8B-B14F-4D97-AF65-F5344CB8AC3E}">
        <p14:creationId xmlns:p14="http://schemas.microsoft.com/office/powerpoint/2010/main" val="2604986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685B6-A563-4977-AA0B-B7CA04C9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291" y="2159551"/>
            <a:ext cx="12192000" cy="3109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using 2.25s TPM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5221940" y="1649457"/>
            <a:ext cx="174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Awake/</a:t>
            </a:r>
            <a:r>
              <a:rPr lang="en-AU" dirty="0" err="1"/>
              <a:t>Anest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8978E-9384-4FE9-BAFD-3F4CB39F97B1}"/>
              </a:ext>
            </a:extLst>
          </p:cNvPr>
          <p:cNvSpPr txBox="1"/>
          <p:nvPr/>
        </p:nvSpPr>
        <p:spPr>
          <a:xfrm>
            <a:off x="484094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.15, p = .11</a:t>
            </a:r>
          </a:p>
          <a:p>
            <a:r>
              <a:rPr lang="en-AU" dirty="0" err="1"/>
              <a:t>Center</a:t>
            </a:r>
            <a:r>
              <a:rPr lang="en-AU" dirty="0"/>
              <a:t>: r = -.24, </a:t>
            </a:r>
            <a:r>
              <a:rPr lang="en-AU" b="1" dirty="0"/>
              <a:t>p = .01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12913-03EF-4C70-9E2F-7C8F86319E35}"/>
              </a:ext>
            </a:extLst>
          </p:cNvPr>
          <p:cNvSpPr txBox="1"/>
          <p:nvPr/>
        </p:nvSpPr>
        <p:spPr>
          <a:xfrm>
            <a:off x="450185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.19,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-.12, </a:t>
            </a:r>
            <a:r>
              <a:rPr lang="en-AU" b="1" dirty="0"/>
              <a:t>p = .03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BB543-CB14-4259-8D2E-8E50AB9DB5C1}"/>
              </a:ext>
            </a:extLst>
          </p:cNvPr>
          <p:cNvSpPr txBox="1"/>
          <p:nvPr/>
        </p:nvSpPr>
        <p:spPr>
          <a:xfrm>
            <a:off x="8776446" y="56522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.17, </a:t>
            </a:r>
            <a:r>
              <a:rPr lang="en-AU" b="1" dirty="0"/>
              <a:t>p &lt;&lt; .001</a:t>
            </a:r>
          </a:p>
          <a:p>
            <a:r>
              <a:rPr lang="en-AU" dirty="0" err="1"/>
              <a:t>Center</a:t>
            </a:r>
            <a:r>
              <a:rPr lang="en-AU" dirty="0"/>
              <a:t>: r = -.05, </a:t>
            </a:r>
            <a:r>
              <a:rPr lang="en-AU" b="1" dirty="0"/>
              <a:t>p = .04</a:t>
            </a:r>
          </a:p>
        </p:txBody>
      </p:sp>
    </p:spTree>
    <p:extLst>
      <p:ext uri="{BB962C8B-B14F-4D97-AF65-F5344CB8AC3E}">
        <p14:creationId xmlns:p14="http://schemas.microsoft.com/office/powerpoint/2010/main" val="3091149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F1D570-0F07-4557-BD40-366640544C3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77374"/>
            <a:ext cx="12192000" cy="2946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3C1CE-4F0E-48FF-91C4-D1DCCB11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using 2.25s TPM Phi-star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AABF7-BA11-4664-87DF-954D2AE76F27}"/>
              </a:ext>
            </a:extLst>
          </p:cNvPr>
          <p:cNvSpPr txBox="1"/>
          <p:nvPr/>
        </p:nvSpPr>
        <p:spPr>
          <a:xfrm>
            <a:off x="3491752" y="1734781"/>
            <a:ext cx="601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Leave-one-out classification across 8+8 (</a:t>
            </a:r>
            <a:r>
              <a:rPr lang="en-AU" dirty="0" err="1"/>
              <a:t>awake+anest</a:t>
            </a:r>
            <a:r>
              <a:rPr lang="en-AU" dirty="0"/>
              <a:t>) trials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993F-B49E-4FB8-9DDE-E439D91FD839}"/>
              </a:ext>
            </a:extLst>
          </p:cNvPr>
          <p:cNvSpPr txBox="1"/>
          <p:nvPr/>
        </p:nvSpPr>
        <p:spPr>
          <a:xfrm>
            <a:off x="484094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-.08, p .44</a:t>
            </a:r>
          </a:p>
          <a:p>
            <a:r>
              <a:rPr lang="en-AU" dirty="0" err="1"/>
              <a:t>Center</a:t>
            </a:r>
            <a:r>
              <a:rPr lang="en-AU" dirty="0"/>
              <a:t>: r = .01, p = .90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C359F-92A5-4C01-A0FC-DBF1B1B9E2A2}"/>
              </a:ext>
            </a:extLst>
          </p:cNvPr>
          <p:cNvSpPr txBox="1"/>
          <p:nvPr/>
        </p:nvSpPr>
        <p:spPr>
          <a:xfrm>
            <a:off x="450185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-.04, p = .43</a:t>
            </a:r>
          </a:p>
          <a:p>
            <a:r>
              <a:rPr lang="en-AU" dirty="0" err="1"/>
              <a:t>Center</a:t>
            </a:r>
            <a:r>
              <a:rPr lang="en-AU" dirty="0"/>
              <a:t>: r = -.10, </a:t>
            </a:r>
            <a:r>
              <a:rPr lang="en-AU" b="1" dirty="0"/>
              <a:t>p = .03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6AE9B-7E3F-4288-AD64-8CC025EAD028}"/>
              </a:ext>
            </a:extLst>
          </p:cNvPr>
          <p:cNvSpPr txBox="1"/>
          <p:nvPr/>
        </p:nvSpPr>
        <p:spPr>
          <a:xfrm>
            <a:off x="8776446" y="57598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Distance: r = -.00, p = .96</a:t>
            </a:r>
          </a:p>
          <a:p>
            <a:r>
              <a:rPr lang="en-AU" dirty="0" err="1"/>
              <a:t>Center</a:t>
            </a:r>
            <a:r>
              <a:rPr lang="en-AU" dirty="0"/>
              <a:t>: r = -.07, </a:t>
            </a:r>
            <a:r>
              <a:rPr lang="en-AU" b="1" dirty="0"/>
              <a:t>p = .01</a:t>
            </a:r>
          </a:p>
        </p:txBody>
      </p:sp>
    </p:spTree>
    <p:extLst>
      <p:ext uri="{BB962C8B-B14F-4D97-AF65-F5344CB8AC3E}">
        <p14:creationId xmlns:p14="http://schemas.microsoft.com/office/powerpoint/2010/main" val="2612408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D3800-814B-48FB-8A25-46749DF04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68750"/>
          <a:stretch/>
        </p:blipFill>
        <p:spPr>
          <a:xfrm>
            <a:off x="297328" y="1788087"/>
            <a:ext cx="3810000" cy="3113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D1C10-38CB-4A9C-B5D7-F92EFBE5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33382" r="34506"/>
          <a:stretch/>
        </p:blipFill>
        <p:spPr>
          <a:xfrm>
            <a:off x="4176062" y="1737672"/>
            <a:ext cx="3915089" cy="3113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FFCAE-C828-4FAA-8BD3-B735D79D72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68750"/>
          <a:stretch/>
        </p:blipFill>
        <p:spPr>
          <a:xfrm>
            <a:off x="8233089" y="3294204"/>
            <a:ext cx="3810001" cy="3113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7A3DA-29C4-45D8-9363-2E64B54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values and classification per channel</a:t>
            </a:r>
          </a:p>
        </p:txBody>
      </p:sp>
    </p:spTree>
    <p:extLst>
      <p:ext uri="{BB962C8B-B14F-4D97-AF65-F5344CB8AC3E}">
        <p14:creationId xmlns:p14="http://schemas.microsoft.com/office/powerpoint/2010/main" val="488770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4C4A-5C4B-4249-9912-401610CF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vs average of 2-ch 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0BDE4-6637-4372-8074-F80FAF730B81}"/>
              </a:ext>
            </a:extLst>
          </p:cNvPr>
          <p:cNvSpPr txBox="1"/>
          <p:nvPr/>
        </p:nvSpPr>
        <p:spPr>
          <a:xfrm>
            <a:off x="753035" y="597049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.25,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.26, </a:t>
            </a:r>
            <a:r>
              <a:rPr lang="en-AU" b="1" dirty="0"/>
              <a:t>p &lt;&lt; 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4245F-44F9-42E5-99FD-2AC3E4029977}"/>
              </a:ext>
            </a:extLst>
          </p:cNvPr>
          <p:cNvSpPr txBox="1"/>
          <p:nvPr/>
        </p:nvSpPr>
        <p:spPr>
          <a:xfrm>
            <a:off x="7216587" y="5970493"/>
            <a:ext cx="323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W: r = .25, </a:t>
            </a:r>
            <a:r>
              <a:rPr lang="en-AU" b="1" dirty="0"/>
              <a:t>p &lt;&lt; .001</a:t>
            </a:r>
          </a:p>
          <a:p>
            <a:r>
              <a:rPr lang="en-AU" dirty="0"/>
              <a:t>A: r = .27, </a:t>
            </a:r>
            <a:r>
              <a:rPr lang="en-AU" b="1" dirty="0"/>
              <a:t>p &lt;&lt; .001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4D583-EB03-48CD-9E8E-8FC6AE76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50266"/>
            <a:ext cx="12192000" cy="41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8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89DE-CD4F-49D9-9BCC-B0FF8BE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and Coherence Within Fly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0B54C-9307-46C8-9AA0-817E51C50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438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46BB5-660B-404B-B41C-069FFF0DC9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2375" y="1624302"/>
            <a:ext cx="9715500" cy="426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A2E6-A597-436A-BE5F-A6A9F825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Phi-star classification vs 2-ch 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51D75-6579-4101-A02F-E1AA63B6110C}"/>
              </a:ext>
            </a:extLst>
          </p:cNvPr>
          <p:cNvSpPr txBox="1"/>
          <p:nvPr/>
        </p:nvSpPr>
        <p:spPr>
          <a:xfrm>
            <a:off x="753035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.34, </a:t>
            </a:r>
            <a:r>
              <a:rPr lang="en-AU" b="1" dirty="0"/>
              <a:t>p &lt;&lt; 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8F17D-0CF9-4F87-9FC3-B5F563BE5ED2}"/>
              </a:ext>
            </a:extLst>
          </p:cNvPr>
          <p:cNvSpPr txBox="1"/>
          <p:nvPr/>
        </p:nvSpPr>
        <p:spPr>
          <a:xfrm>
            <a:off x="7216587" y="6096000"/>
            <a:ext cx="181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.30, </a:t>
            </a:r>
            <a:r>
              <a:rPr lang="en-AU" b="1" dirty="0"/>
              <a:t>p &lt;&lt; .001</a:t>
            </a:r>
          </a:p>
        </p:txBody>
      </p:sp>
    </p:spTree>
    <p:extLst>
      <p:ext uri="{BB962C8B-B14F-4D97-AF65-F5344CB8AC3E}">
        <p14:creationId xmlns:p14="http://schemas.microsoft.com/office/powerpoint/2010/main" val="425286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02F2-0658-49E0-917A-135F3F99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Within Fly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BA96-F01D-4275-892E-2A4CC5F0C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Power and coherence calculated for each trial across 2.25s</a:t>
            </a:r>
          </a:p>
          <a:p>
            <a:endParaRPr lang="en-AU" dirty="0"/>
          </a:p>
          <a:p>
            <a:r>
              <a:rPr lang="en-AU" dirty="0"/>
              <a:t>Classification is across 2 conditions x 8 trials, within fly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7511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5206-0209-4815-82B2-6EC1B74B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1-ch Power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C0C0-202D-4025-AE6B-553A51F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3957" cy="4351338"/>
          </a:xfrm>
        </p:spPr>
        <p:txBody>
          <a:bodyPr/>
          <a:lstStyle/>
          <a:p>
            <a:r>
              <a:rPr lang="en-AU" dirty="0"/>
              <a:t>Power calculation:</a:t>
            </a:r>
          </a:p>
          <a:p>
            <a:pPr lvl="1"/>
            <a:r>
              <a:rPr lang="en-AU" dirty="0"/>
              <a:t>3 tapers</a:t>
            </a:r>
          </a:p>
          <a:p>
            <a:pPr lvl="1"/>
            <a:r>
              <a:rPr lang="en-AU" dirty="0"/>
              <a:t>frequency range 0-50Hz</a:t>
            </a:r>
          </a:p>
          <a:p>
            <a:pPr lvl="1"/>
            <a:r>
              <a:rPr lang="en-AU" dirty="0"/>
              <a:t>padding = 1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Average across N=13 flies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98C46-0363-47A4-B3BD-C9327B7766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2157" y="1306561"/>
            <a:ext cx="6315247" cy="5089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51694-51D3-4F9F-8661-A5752CC9CCF2}"/>
              </a:ext>
            </a:extLst>
          </p:cNvPr>
          <p:cNvSpPr txBox="1"/>
          <p:nvPr/>
        </p:nvSpPr>
        <p:spPr>
          <a:xfrm>
            <a:off x="11286381" y="12041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81960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62B3-2F86-4E9A-B0D3-01C07F99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CDB9-21AF-433A-A820-81F0C8B4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040" cy="4351338"/>
          </a:xfrm>
        </p:spPr>
        <p:txBody>
          <a:bodyPr/>
          <a:lstStyle/>
          <a:p>
            <a:r>
              <a:rPr lang="en-AU" dirty="0"/>
              <a:t>Average across 13 flies</a:t>
            </a:r>
          </a:p>
          <a:p>
            <a:endParaRPr lang="en-AU" dirty="0"/>
          </a:p>
          <a:p>
            <a:r>
              <a:rPr lang="en-AU" dirty="0"/>
              <a:t>Standard error across 13 flies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2031-1AA9-41C1-ACFA-AA7742DE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6980" y="1495926"/>
            <a:ext cx="6043545" cy="5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3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4ABF-81D1-4F2F-84BB-4F3BAEA5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Classification Per Channel 0-10Hz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1E39D-113F-464E-AFDF-07424493E9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3467" y="1770761"/>
            <a:ext cx="4992423" cy="41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3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2323</Words>
  <Application>Microsoft Office PowerPoint</Application>
  <PresentationFormat>Widescreen</PresentationFormat>
  <Paragraphs>319</Paragraphs>
  <Slides>50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Phi-3 Classification</vt:lpstr>
      <vt:lpstr>Data Summary</vt:lpstr>
      <vt:lpstr>Analysis Summary</vt:lpstr>
      <vt:lpstr>Slides structure from here onwards</vt:lpstr>
      <vt:lpstr>Power and Coherence Within Fly Analysis</vt:lpstr>
      <vt:lpstr>Within Fly Analyses</vt:lpstr>
      <vt:lpstr>1-ch Power Classification</vt:lpstr>
      <vt:lpstr>Power Classification</vt:lpstr>
      <vt:lpstr>Power Classification Per Channel 0-10Hz</vt:lpstr>
      <vt:lpstr>2-ch Coherence Classification</vt:lpstr>
      <vt:lpstr>Coherence Classification</vt:lpstr>
      <vt:lpstr>Coherence Classification Per Channel and Set Location (0-10Hz)</vt:lpstr>
      <vt:lpstr>Power and Coherence Across Fly Analysis</vt:lpstr>
      <vt:lpstr>Across Fly Analyses</vt:lpstr>
      <vt:lpstr>Power Classification</vt:lpstr>
      <vt:lpstr>Power Classification Per Channel 0-10Hz</vt:lpstr>
      <vt:lpstr>2-ch Coherence Classification</vt:lpstr>
      <vt:lpstr>Coherence Classification Per Channel and Set Location (0-10Hz)</vt:lpstr>
      <vt:lpstr>Phi-3 Within Fly Analysis</vt:lpstr>
      <vt:lpstr>Within Fly Analysis</vt:lpstr>
      <vt:lpstr>Mapping set location and globality to 2D</vt:lpstr>
      <vt:lpstr>Phi-3 values using 2.25s TPM</vt:lpstr>
      <vt:lpstr>Phi-3 values using 2.25s TPM</vt:lpstr>
      <vt:lpstr>Classification using 2.25s TPM Phi-3</vt:lpstr>
      <vt:lpstr>Phi-3 values and classification per channel</vt:lpstr>
      <vt:lpstr>Phi-3 vs average of 2-ch means</vt:lpstr>
      <vt:lpstr>Phi-3 classification vs 2-ch means</vt:lpstr>
      <vt:lpstr>Phi-3 Across Fly Analysis</vt:lpstr>
      <vt:lpstr>Across Fly Analysis</vt:lpstr>
      <vt:lpstr>Phi-3 values using 18s TPM</vt:lpstr>
      <vt:lpstr>Phi-3 values using 18s TPM</vt:lpstr>
      <vt:lpstr>Classification values using 18s TPM</vt:lpstr>
      <vt:lpstr>Phi-3 values and classification per channel</vt:lpstr>
      <vt:lpstr>Phi-3 vs average of 2-ch means</vt:lpstr>
      <vt:lpstr>Phi-3 classification vs 2-ch means</vt:lpstr>
      <vt:lpstr>Phi-star Within Fly Analysis</vt:lpstr>
      <vt:lpstr>Within Fly Analysis</vt:lpstr>
      <vt:lpstr>Phi-star values using 2.25s TPM</vt:lpstr>
      <vt:lpstr>Phi-star values using 2.25s TPM</vt:lpstr>
      <vt:lpstr>Classification using 2.25s TPM Phi-star</vt:lpstr>
      <vt:lpstr>Phi-star values and classification per channel</vt:lpstr>
      <vt:lpstr>Phi-star vs average of 2-ch means</vt:lpstr>
      <vt:lpstr>Phi-star classification vs 2-ch means</vt:lpstr>
      <vt:lpstr>Phi-star Across Fly Analysis</vt:lpstr>
      <vt:lpstr>Across Fly Analysis</vt:lpstr>
      <vt:lpstr>Phi-star values using 2.25s TPM</vt:lpstr>
      <vt:lpstr>Classification using 2.25s TPM Phi-star</vt:lpstr>
      <vt:lpstr>Phi-star values and classification per channel</vt:lpstr>
      <vt:lpstr>Phi-star vs average of 2-ch means</vt:lpstr>
      <vt:lpstr>Phi-star classification vs 2-ch means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Phi-3 Classification</dc:title>
  <dc:creator>Angus Leung</dc:creator>
  <cp:lastModifiedBy>Angus Leung</cp:lastModifiedBy>
  <cp:revision>209</cp:revision>
  <dcterms:created xsi:type="dcterms:W3CDTF">2018-05-01T07:03:19Z</dcterms:created>
  <dcterms:modified xsi:type="dcterms:W3CDTF">2018-05-11T06:44:19Z</dcterms:modified>
</cp:coreProperties>
</file>